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c91990cc8d5441c" /><Relationship Type="http://schemas.openxmlformats.org/officeDocument/2006/relationships/extended-properties" Target="/docProps/app.xml" Id="R5a11ce4f73944f5d" /><Relationship Type="http://schemas.openxmlformats.org/officeDocument/2006/relationships/officeDocument" Target="/ppt/presentation.xml" Id="R3d8be506a8ff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f4ff11f0c4d97"/>
  </p:sldMasterIdLst>
  <p:notesMasterIdLst>
    <p:notesMasterId xmlns:r="http://schemas.openxmlformats.org/officeDocument/2006/relationships" r:id="R3cdd98f0db114c13"/>
  </p:notesMasterIdLst>
  <p:sldIdLst>
    <p:sldId xmlns:r="http://schemas.openxmlformats.org/officeDocument/2006/relationships" id="256" r:id="R8712b273670f45b1"/>
    <p:sldId xmlns:r="http://schemas.openxmlformats.org/officeDocument/2006/relationships" id="257" r:id="Rc7de4a621b24457c"/>
    <p:sldId xmlns:r="http://schemas.openxmlformats.org/officeDocument/2006/relationships" id="258" r:id="R6b751f77c1d347b1"/>
    <p:sldId xmlns:r="http://schemas.openxmlformats.org/officeDocument/2006/relationships" id="259" r:id="R3c8b1cfee13443d5"/>
    <p:sldId xmlns:r="http://schemas.openxmlformats.org/officeDocument/2006/relationships" id="260" r:id="R2427c9c12853451e"/>
    <p:sldId xmlns:r="http://schemas.openxmlformats.org/officeDocument/2006/relationships" id="261" r:id="Rab73fb0adc124a45"/>
    <p:sldId xmlns:r="http://schemas.openxmlformats.org/officeDocument/2006/relationships" id="262" r:id="Rcc2ce3c3482e4998"/>
    <p:sldId xmlns:r="http://schemas.openxmlformats.org/officeDocument/2006/relationships" id="263" r:id="R7d06b9e5103e4228"/>
    <p:sldId xmlns:r="http://schemas.openxmlformats.org/officeDocument/2006/relationships" id="264" r:id="R77d06afa4a854bec"/>
    <p:sldId xmlns:r="http://schemas.openxmlformats.org/officeDocument/2006/relationships" id="265" r:id="Rd765894102a1499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ef651566f9294da5" /><Relationship Type="http://schemas.openxmlformats.org/officeDocument/2006/relationships/slideMaster" Target="/ppt/slideMasters/slideMaster1.xml" Id="R48af4ff11f0c4d97" /><Relationship Type="http://schemas.openxmlformats.org/officeDocument/2006/relationships/notesMaster" Target="/ppt/notesMasters/notesMaster1.xml" Id="R3cdd98f0db114c13" /><Relationship Type="http://schemas.openxmlformats.org/officeDocument/2006/relationships/presProps" Target="/ppt/presProps.xml" Id="R52f2a1e790cd4cab" /><Relationship Type="http://schemas.openxmlformats.org/officeDocument/2006/relationships/tableStyles" Target="/ppt/tableStyles.xml" Id="Rc1d5ff2503f940aa" /><Relationship Type="http://schemas.openxmlformats.org/officeDocument/2006/relationships/slide" Target="/ppt/slides/slide1.xml" Id="R8712b273670f45b1" /><Relationship Type="http://schemas.openxmlformats.org/officeDocument/2006/relationships/slide" Target="/ppt/slides/slide2.xml" Id="Rc7de4a621b24457c" /><Relationship Type="http://schemas.openxmlformats.org/officeDocument/2006/relationships/slide" Target="/ppt/slides/slide3.xml" Id="R6b751f77c1d347b1" /><Relationship Type="http://schemas.openxmlformats.org/officeDocument/2006/relationships/slide" Target="/ppt/slides/slide4.xml" Id="R3c8b1cfee13443d5" /><Relationship Type="http://schemas.openxmlformats.org/officeDocument/2006/relationships/slide" Target="/ppt/slides/slide5.xml" Id="R2427c9c12853451e" /><Relationship Type="http://schemas.openxmlformats.org/officeDocument/2006/relationships/slide" Target="/ppt/slides/slide6.xml" Id="Rab73fb0adc124a45" /><Relationship Type="http://schemas.openxmlformats.org/officeDocument/2006/relationships/slide" Target="/ppt/slides/slide7.xml" Id="Rcc2ce3c3482e4998" /><Relationship Type="http://schemas.openxmlformats.org/officeDocument/2006/relationships/slide" Target="/ppt/slides/slide8.xml" Id="R7d06b9e5103e4228" /><Relationship Type="http://schemas.openxmlformats.org/officeDocument/2006/relationships/slide" Target="/ppt/slides/slide9.xml" Id="R77d06afa4a854bec" /><Relationship Type="http://schemas.openxmlformats.org/officeDocument/2006/relationships/slide" Target="/ppt/slides/slide10.xml" Id="Rd765894102a1499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2a414305890480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7ac8fc66107409c" /><Relationship Type="http://schemas.openxmlformats.org/officeDocument/2006/relationships/notesMaster" Target="/ppt/notesMasters/notesMaster1.xml" Id="Re0737954c259418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8ca82fa0db24808" /><Relationship Type="http://schemas.openxmlformats.org/officeDocument/2006/relationships/notesMaster" Target="/ppt/notesMasters/notesMaster1.xml" Id="R8083815760e440f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ebde22e0c7d4183" /><Relationship Type="http://schemas.openxmlformats.org/officeDocument/2006/relationships/notesMaster" Target="/ppt/notesMasters/notesMaster1.xml" Id="Rdad3e07e86014a0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5b7b7283f4f4958" /><Relationship Type="http://schemas.openxmlformats.org/officeDocument/2006/relationships/notesMaster" Target="/ppt/notesMasters/notesMaster1.xml" Id="R912f404a54554f0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00271e37c7f4e53" /><Relationship Type="http://schemas.openxmlformats.org/officeDocument/2006/relationships/notesMaster" Target="/ppt/notesMasters/notesMaster1.xml" Id="R3dac49f25aa64ea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18c8da77e384b58" /><Relationship Type="http://schemas.openxmlformats.org/officeDocument/2006/relationships/notesMaster" Target="/ppt/notesMasters/notesMaster1.xml" Id="Rffec724dd936495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e091538f3b74618" /><Relationship Type="http://schemas.openxmlformats.org/officeDocument/2006/relationships/notesMaster" Target="/ppt/notesMasters/notesMaster1.xml" Id="R0dff4a08867b498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7ee68817b6a4e9a" /><Relationship Type="http://schemas.openxmlformats.org/officeDocument/2006/relationships/notesMaster" Target="/ppt/notesMasters/notesMaster1.xml" Id="R0a8d4d373b3e493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7bdbb4a8e2f4711" /><Relationship Type="http://schemas.openxmlformats.org/officeDocument/2006/relationships/notesMaster" Target="/ppt/notesMasters/notesMaster1.xml" Id="R53652c7c4f744cc9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3d425103f4c4f7e" /><Relationship Type="http://schemas.openxmlformats.org/officeDocument/2006/relationships/notesMaster" Target="/ppt/notesMasters/notesMaster1.xml" Id="R3a0e167b5c204686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d977873794295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b0fc584eaeda4b58" /><Relationship Type="http://schemas.openxmlformats.org/officeDocument/2006/relationships/slideLayout" Target="/ppt/slideLayouts/slideLayout1.xml" Id="R8fafe175c6934ab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fe175c6934ab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c9fa29207408a" /><Relationship Type="http://schemas.openxmlformats.org/officeDocument/2006/relationships/image" Target="/ppt/media/image.jpeg" Id="R6d2206eb67614322" /><Relationship Type="http://schemas.openxmlformats.org/officeDocument/2006/relationships/notesSlide" Target="/ppt/notesSlides/notesSlide1.xml" Id="R16664e19a76343e5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9f5c339f44272" /><Relationship Type="http://schemas.openxmlformats.org/officeDocument/2006/relationships/image" Target="/ppt/media/image4.jpeg" Id="R35efad3a05a74b4a" /><Relationship Type="http://schemas.openxmlformats.org/officeDocument/2006/relationships/notesSlide" Target="/ppt/notesSlides/notesSlide10.xml" Id="R2b1a3226bd57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18e383aa04133" /><Relationship Type="http://schemas.openxmlformats.org/officeDocument/2006/relationships/notesSlide" Target="/ppt/notesSlides/notesSlide2.xml" Id="R2f60c043cc84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bfe2b268e42fe" /><Relationship Type="http://schemas.openxmlformats.org/officeDocument/2006/relationships/image" Target="/ppt/media/image2.jpeg" Id="R8a84848bdc3a4d90" /><Relationship Type="http://schemas.openxmlformats.org/officeDocument/2006/relationships/notesSlide" Target="/ppt/notesSlides/notesSlide3.xml" Id="R30dd685801d5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b86a17aeb4c37" /><Relationship Type="http://schemas.openxmlformats.org/officeDocument/2006/relationships/image" Target="/ppt/media/image3.jpeg" Id="R849fd7dc70c04058" /><Relationship Type="http://schemas.openxmlformats.org/officeDocument/2006/relationships/notesSlide" Target="/ppt/notesSlides/notesSlide4.xml" Id="Rbadae01c513e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89f0daac94110" /><Relationship Type="http://schemas.openxmlformats.org/officeDocument/2006/relationships/notesSlide" Target="/ppt/notesSlides/notesSlide5.xml" Id="R61d50918b734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2734f92b4a45" /><Relationship Type="http://schemas.openxmlformats.org/officeDocument/2006/relationships/image" Target="/ppt/media/image.png" Id="R21b7dcbd26964a32" /><Relationship Type="http://schemas.openxmlformats.org/officeDocument/2006/relationships/notesSlide" Target="/ppt/notesSlides/notesSlide6.xml" Id="Re8134933ec044c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2ad0426d447e" /><Relationship Type="http://schemas.openxmlformats.org/officeDocument/2006/relationships/notesSlide" Target="/ppt/notesSlides/notesSlide7.xml" Id="R1e35688e08ef4539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5c699a3944648" /><Relationship Type="http://schemas.openxmlformats.org/officeDocument/2006/relationships/notesSlide" Target="/ppt/notesSlides/notesSlide8.xml" Id="Ra6baa7f89bc84fe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2acb6c06746ce" /><Relationship Type="http://schemas.openxmlformats.org/officeDocument/2006/relationships/notesSlide" Target="/ppt/notesSlides/notesSlide9.xml" Id="R0ca2036acdaa4b3a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4F2B2CC-22D4-456A-80D9-A728736D50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438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LOCALMINIDRAMA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BFA4BCA-9CDC-42C7-96AB-0BC5511BC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104900"/>
            <a:ext cx="68580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6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46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本地短剧助手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55F5A91-82BD-4EC8-B200-DDA524D93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5619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从故事、角色、场景到分镜视频，把 AI 短剧创作链路留在本机。</a:t>
            </a:r>
          </a:p>
        </p:txBody>
      </p:sp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d2206eb67614322"/>
          <a:srcRect xmlns:a="http://schemas.openxmlformats.org/drawingml/2006/main" l="13026" t="0" r="13026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705600" y="914400"/>
            <a:ext cx="4705350" cy="3581400"/>
          </a:xfrm>
          <a:prstGeom xmlns:a="http://schemas.openxmlformats.org/drawingml/2006/main" prst="roundRect">
            <a:avLst>
              <a:gd name="adj" fmla="val 1596"/>
            </a:avLst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9235AE-D419-47DD-BB8A-9595ECC69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76800"/>
            <a:ext cx="1714500" cy="40005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0F9B8E"/>
          </a:solidFill>
          <a:ln xmlns:a="http://schemas.openxmlformats.org/drawingml/2006/main" w="9525">
            <a:solidFill>
              <a:srgbClr val="0F9B8E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DB1A09-9BE2-48C9-BB4F-400AE4E15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72050"/>
            <a:ext cx="13716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本地可控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25AEDF-61E0-443C-93B1-F7A0F2F99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350" y="4876800"/>
            <a:ext cx="1714500" cy="40005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4A62A"/>
          </a:solidFill>
          <a:ln xmlns:a="http://schemas.openxmlformats.org/drawingml/2006/main" w="9525">
            <a:solidFill>
              <a:srgbClr val="F4A62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514F1BC-F09C-4A7C-AB06-75D2237AC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4972050"/>
            <a:ext cx="13716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多模型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53CA1F0-292C-4975-8B84-4A1C9B291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4876800"/>
            <a:ext cx="1714500" cy="40005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EE5A49"/>
          </a:solidFill>
          <a:ln xmlns:a="http://schemas.openxmlformats.org/drawingml/2006/main" w="9525">
            <a:solidFill>
              <a:srgbClr val="EE5A4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6D1460-7106-4614-8EDF-0797816E4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972050"/>
            <a:ext cx="13716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开源可二开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0497E72-7378-406C-90DD-E51685438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47B8398-D0C4-40F4-853A-E8D8E63A1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38547277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14121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A3C4B4E-CEAF-48BD-97CB-3037E7C96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953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D8CE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D8CEFF"/>
                </a:solidFill>
                <a:latin typeface="Microsoft YaHei"/>
                <a:ea typeface="Microsoft YaHei"/>
                <a:cs typeface="Microsoft YaHei"/>
              </a:rPr>
              <a:t>下一步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11DC759-3E15-49F9-AC04-102F262D1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219200"/>
            <a:ext cx="7239000" cy="1123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0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40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先跑通示例项目，再定义你的量产规则。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827EE17-AC8B-438A-9891-99394E70E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43250"/>
            <a:ext cx="7239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1. 用示例短剧验证流程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6E03ED0-B715-4D0A-A691-3EEB954D7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790950"/>
            <a:ext cx="7239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2. 接入自有文本/图片/视频模型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BF1094-64EA-4F2B-9E2E-0E0A65B7C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438650"/>
            <a:ext cx="7239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02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3. 沉淀风格库、素材库和提示词模板</a:t>
            </a:r>
          </a:p>
        </p:txBody>
      </p:sp>
      <p:pic>
        <p:nvPicPr>
          <p:cNvPr id="1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5efad3a05a74b4a"/>
          <a:srcRect xmlns:a="http://schemas.openxmlformats.org/drawingml/2006/main" l="12500" t="0" r="1250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620000" y="1238250"/>
            <a:ext cx="3429000" cy="2571750"/>
          </a:xfrm>
          <a:prstGeom xmlns:a="http://schemas.openxmlformats.org/drawingml/2006/main" prst="roundRect">
            <a:avLst>
              <a:gd name="adj" fmla="val 2222"/>
            </a:avLst>
          </a:prstGeom>
        </p:spPr>
      </p:pic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649E0C-AE47-4005-B37E-B36F18EB6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248150"/>
            <a:ext cx="3429000" cy="819150"/>
          </a:xfrm>
          <a:prstGeom xmlns:a="http://schemas.openxmlformats.org/drawingml/2006/main" prst="roundRect">
            <a:avLst>
              <a:gd name="adj" fmla="val 6977"/>
            </a:avLst>
          </a:prstGeom>
          <a:solidFill xmlns:a="http://schemas.openxmlformats.org/drawingml/2006/main">
            <a:srgbClr val="6C3FF2"/>
          </a:solidFill>
          <a:ln xmlns:a="http://schemas.openxmlformats.org/drawingml/2006/main" w="9525">
            <a:solidFill>
              <a:srgbClr val="6C3FF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FF20E5-0DF8-4260-AF04-1629DFAA3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4495800"/>
            <a:ext cx="28956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CTA：获取演示包 / 部署协助 / 模型接入服务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EA879DB-D276-415E-81A8-77561777E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D8CE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D8CEFF"/>
                </a:solidFill>
                <a:latin typeface="Microsoft YaHei"/>
                <a:ea typeface="Microsoft YaHei"/>
                <a:cs typeface="Microsoft YaHei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63276931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515EA2A-5D49-4FB6-9394-3BC2B94A6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痛点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EE1952F-6D32-43CF-BD40-BA229C7DC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933450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4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客户不是缺一个生成按钮，而是缺一条稳定生产线。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DBB371-E80B-404A-B11E-CF76D70FC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495550"/>
            <a:ext cx="3314700" cy="2400300"/>
          </a:xfrm>
          <a:prstGeom xmlns:a="http://schemas.openxmlformats.org/drawingml/2006/main" prst="roundRect">
            <a:avLst>
              <a:gd name="adj" fmla="val 2381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88606F-AD0A-4B0E-9F3C-9352026A1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57500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1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流程分散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343B719-60C7-4861-A309-F28D64BF1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29000"/>
            <a:ext cx="26670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剧本、角色、场景、分镜、视频生成散落在多个工具。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3960759-786C-41B5-A1BE-0BD015822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495550"/>
            <a:ext cx="3314700" cy="2400300"/>
          </a:xfrm>
          <a:prstGeom xmlns:a="http://schemas.openxmlformats.org/drawingml/2006/main" prst="roundRect">
            <a:avLst>
              <a:gd name="adj" fmla="val 2381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F87D3C5-F93F-4F29-BADD-1F128BB26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857500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10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rPr>
              <a:t>资产不可控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98C161A-7650-406D-BE85-8C6A90240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429000"/>
            <a:ext cx="26670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云端平台方便，但素材、配置、成本和数据边界不透明。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19F1CC8-C4A7-4B46-A1A4-E908C7E9C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495550"/>
            <a:ext cx="3314700" cy="2400300"/>
          </a:xfrm>
          <a:prstGeom xmlns:a="http://schemas.openxmlformats.org/drawingml/2006/main" prst="roundRect">
            <a:avLst>
              <a:gd name="adj" fmla="val 2381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BDA316E-6D5D-4538-94E0-BEAEBFBA1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2857500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1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复用困难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F024538-5D9F-4247-ADF9-CAC14339C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3429000"/>
            <a:ext cx="2667000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连续短剧需要角色、场景和道具稳定继承，纯提示词很难管理。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F38A452-A036-4568-87F6-3337495B8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E133B9A-44BF-49FD-B30B-E15EEEFF0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383914690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6F3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EB33DB1-2A55-45E6-B3F6-DC784FD1C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解决方案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F059E2A-C1A2-4D2B-B333-03CB7AA74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733425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3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把短剧创作拆成可追踪、可复用、可替换的本地流程。</a:t>
            </a:r>
          </a:p>
        </p:txBody>
      </p:sp>
      <p:pic>
        <p:nvPicPr>
          <p:cNvPr id="2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84848bdc3a4d90"/>
          <a:srcRect xmlns:a="http://schemas.openxmlformats.org/drawingml/2006/main" l="7426" t="0" r="7426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96100" y="876300"/>
            <a:ext cx="4495800" cy="2971800"/>
          </a:xfrm>
          <a:prstGeom xmlns:a="http://schemas.openxmlformats.org/drawingml/2006/main" prst="roundRect">
            <a:avLst>
              <a:gd name="adj" fmla="val 1923"/>
            </a:avLst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7AADBD-0442-4488-8AC3-D59A9F52E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0D82E9-45AD-43D4-8279-06711F233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故事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37F97BE-5565-4391-B2C9-1E5F34856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13FFE24-51FB-459C-832D-F396E8E12D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剧本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AA4DCBC-474B-496E-81CE-FA925F125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B37A139-B91F-40C1-B0F2-F5D87D8A3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角色/场景/道具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D6CFB9-AC14-467E-8FEE-91D01715A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7915643-9860-45FF-BEB6-AE34AE6E1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分镜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D9E0720-4DDE-4BB6-AF29-BAFAF8FC9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0E0D98F-2AB4-4FA4-BB1D-B346C7F59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视频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1218296-7C1C-4ED3-B76F-7A5E1B01A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4762500"/>
            <a:ext cx="1466850" cy="66675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83E38F-9262-492F-9641-82941EAEE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4953000"/>
            <a:ext cx="1200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成片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DE0728-8957-41F1-A929-A0A17FC5B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5F0E902-5252-422B-AFA2-7024ECA88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65804537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3B2354D-763A-4086-B69D-C5671C0B1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产品展示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4A5EECF-E42E-4FAC-8472-931A2DDAF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6858000" cy="895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分镜卡片把“提示词文档”变成“可执行生产单元”。</a:t>
            </a:r>
          </a:p>
        </p:txBody>
      </p:sp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49fd7dc70c04058"/>
          <a:srcRect xmlns:a="http://schemas.openxmlformats.org/drawingml/2006/main" l="0" t="4488" r="0" b="4488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533400" y="2343150"/>
            <a:ext cx="6953250" cy="3562350"/>
          </a:xfrm>
          <a:prstGeom xmlns:a="http://schemas.openxmlformats.org/drawingml/2006/main" prst="roundRect">
            <a:avLst>
              <a:gd name="adj" fmla="val 1604"/>
            </a:avLst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D7C611-7B4A-4799-91D1-BACEAD070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2381250"/>
            <a:ext cx="333375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AB889A-A1A6-4358-AAFF-9B330A092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55270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参考图、角色、场景、物品同屏管理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F8BE75-3D8F-4021-8C21-C795FC148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3200400"/>
            <a:ext cx="333375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927178-CE61-4234-B781-0A6C41153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37185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批量生成分镜图与分镜视频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60CE4E-7520-40F1-82CB-E1576A774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4019550"/>
            <a:ext cx="333375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43C3E05-3CFE-446C-AB07-557567FC0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9100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视频预览和历史版本可回看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04B4309-79D8-45EE-BE19-BC06CCB01C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4838700"/>
            <a:ext cx="333375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0957DF-9CEB-4939-84DE-F597888F1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501015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经典/全能分镜模式保留切换空间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370F0A6-C8A1-457C-9FE4-8EAF4D4C5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54A378-9BE9-495C-BCD5-5D1B221B3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24076184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F2A6EFE-7738-4C7D-A148-E23A8A1CF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核心卖点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0D374F-BABE-4A51-9009-4C3D9E524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80962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付费点不是功能堆叠，而是降低内容团队的试错成本。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FDAD166-A412-460C-BBF8-1DF84D33B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533650"/>
            <a:ext cx="3276600" cy="1066800"/>
          </a:xfrm>
          <a:prstGeom xmlns:a="http://schemas.openxmlformats.org/drawingml/2006/main" prst="roundRect">
            <a:avLst>
              <a:gd name="adj" fmla="val 5357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C59B3F-9C0D-45FF-8691-4B36FF86B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743200"/>
            <a:ext cx="2724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本地运行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475C71-E45A-41E4-8D91-48A8C0348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124200"/>
            <a:ext cx="2724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项目、素材和配置保存在本机，降低平台锁定风险。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2E4B37-1709-42E4-B0A4-2127AB4B6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533650"/>
            <a:ext cx="3276600" cy="1066800"/>
          </a:xfrm>
          <a:prstGeom xmlns:a="http://schemas.openxmlformats.org/drawingml/2006/main" prst="roundRect">
            <a:avLst>
              <a:gd name="adj" fmla="val 5357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4CBFC8-A7FE-498B-B38E-A1C0F52F4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743200"/>
            <a:ext cx="2724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多模型接入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F5831B-9171-4DB0-A1D5-8568AF0E8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124200"/>
            <a:ext cx="2724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文本、图片、视频分类配置，按成本和效果替换。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EAB2A41-FDCD-4F81-AB6F-8D2A593E4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533650"/>
            <a:ext cx="3276600" cy="1066800"/>
          </a:xfrm>
          <a:prstGeom xmlns:a="http://schemas.openxmlformats.org/drawingml/2006/main" prst="roundRect">
            <a:avLst>
              <a:gd name="adj" fmla="val 5357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0E49717-BB2B-4167-B47A-CDD78A877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743200"/>
            <a:ext cx="2724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rPr>
              <a:t>素材库复用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E05FD4-9C46-4ED5-B28D-9BE5D492C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124200"/>
            <a:ext cx="2724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角色、场景、道具跨项目沉淀，减少重复生成。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6C1DFBE-A98C-4729-9977-61FB7588C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38600"/>
            <a:ext cx="3276600" cy="1066800"/>
          </a:xfrm>
          <a:prstGeom xmlns:a="http://schemas.openxmlformats.org/drawingml/2006/main" prst="roundRect">
            <a:avLst>
              <a:gd name="adj" fmla="val 5357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E77BEBE-79D7-4264-8059-D7807E93A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248150"/>
            <a:ext cx="2724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一键流水线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FDCD2B-FD21-4D05-9754-162DF363A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629150"/>
            <a:ext cx="2724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文本框架、分镜图、分镜视频和整集合成串联。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5FF8F2-DD27-4E3D-9D3C-AC81CD1C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4038600"/>
            <a:ext cx="3276600" cy="1066800"/>
          </a:xfrm>
          <a:prstGeom xmlns:a="http://schemas.openxmlformats.org/drawingml/2006/main" prst="roundRect">
            <a:avLst>
              <a:gd name="adj" fmla="val 5357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BE7F178-69BA-40D4-8E02-992DB715A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248150"/>
            <a:ext cx="27241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开源可二开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808D99C-81D0-447C-9D7D-F52ECE101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629150"/>
            <a:ext cx="2724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7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适合私有部署、桌面打包和垂直模板定制。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CF00549-7B84-4E7F-A1A0-EFE54862F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BD43A9-8ECF-4664-84F5-3E2F91AEC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58575669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C21D4A-32A1-404B-9A30-F2F27CB20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典型场景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A63338B-00E4-47E3-9160-00E5C3AC7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104900"/>
            <a:ext cx="59055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6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三类客户最容易感知价值。</a:t>
            </a:r>
          </a:p>
        </p:txBody>
      </p:sp>
      <p:pic>
        <p:nvPicPr>
          <p:cNvPr id="1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1b7dcbd26964a32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524750" y="838200"/>
            <a:ext cx="3143250" cy="3143250"/>
          </a:xfrm>
          <a:prstGeom xmlns:a="http://schemas.openxmlformats.org/drawingml/2006/main" prst="roundRect">
            <a:avLst>
              <a:gd name="adj" fmla="val 1818"/>
            </a:avLst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1BEFD56-0D12-4FD7-9254-A1E2FA4C0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438400"/>
            <a:ext cx="6096000" cy="74295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667DA0-D461-449C-AC17-1D8073FBF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62890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内容创作者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1ACCDEF-E2DE-498B-9F5A-D45C85D13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2657475"/>
            <a:ext cx="3619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低成本测试题材、人物关系和短视频比例。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A0B4DD-F61E-47EC-B3E4-C1B0FBB0B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05200"/>
            <a:ext cx="6096000" cy="74295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E6E911-F6FF-4546-BC0B-53150517E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小型工作室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B8EA55-BF6C-46CC-BD0E-6F50A0A02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3724275"/>
            <a:ext cx="3619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建立角色库、场景库、提示词模板和交付规范。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5A696B-F4FF-4F6E-9128-61E2F35AD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572000"/>
            <a:ext cx="6096000" cy="74295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522758B-6510-4DF7-803C-ED327415E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76250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开发/二开团队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A6083A8-7102-49C6-9C96-E72BE8717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4791075"/>
            <a:ext cx="3619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接入私有模型、打包桌面端、扩展行业模板。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C82EF69-F354-4D40-851C-C263878AB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45032C-043B-4449-AC44-FFA09C38E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818849463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5AAAC53-D55D-40DE-ABE5-8247F3E80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商业价值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17BC9DA-1123-4B15-94DD-18523CDBA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781050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3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卖给客户的不是 AI，而是成本、效率和控制权。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239BC56-598A-40B0-B90A-3D9D284BB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47950"/>
            <a:ext cx="2286000" cy="2324100"/>
          </a:xfrm>
          <a:prstGeom xmlns:a="http://schemas.openxmlformats.org/drawingml/2006/main" prst="roundRect">
            <a:avLst>
              <a:gd name="adj" fmla="val 2500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7EAC7B9-AE54-4BE7-A18A-B2997C89F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0670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60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降本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08542FA-B7B7-4928-B7ED-93A55F18E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9433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减少订阅绑定和人工整理。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6CD833-F2DA-40C1-9C75-C6CDE279D4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647950"/>
            <a:ext cx="2286000" cy="2324100"/>
          </a:xfrm>
          <a:prstGeom xmlns:a="http://schemas.openxmlformats.org/drawingml/2006/main" prst="roundRect">
            <a:avLst>
              <a:gd name="adj" fmla="val 2500"/>
            </a:avLst>
          </a:prstGeom>
          <a:solidFill xmlns:a="http://schemas.openxmlformats.org/drawingml/2006/main">
            <a:srgbClr val="F4FBF9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450998-C8EA-4379-8735-498C99A96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0670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60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提效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47CD41A-5D55-4B89-8CED-E5541CB1EB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9433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长链路任务有状态、有重试。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116059-8ED6-4B3D-80EB-AF286316C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2286000" cy="2324100"/>
          </a:xfrm>
          <a:prstGeom xmlns:a="http://schemas.openxmlformats.org/drawingml/2006/main" prst="roundRect">
            <a:avLst>
              <a:gd name="adj" fmla="val 2500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FA8075B-39DF-44DD-B362-79D5F0DD8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60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rPr>
              <a:t>控风险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1BA66B3-CCAD-4B95-A0C5-97709B160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9433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素材和配置本地保存。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5CA94ED-78E8-46FA-A0B9-DB1AF4C33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647950"/>
            <a:ext cx="2286000" cy="2324100"/>
          </a:xfrm>
          <a:prstGeom xmlns:a="http://schemas.openxmlformats.org/drawingml/2006/main" prst="roundRect">
            <a:avLst>
              <a:gd name="adj" fmla="val 2500"/>
            </a:avLst>
          </a:prstGeom>
          <a:solidFill xmlns:a="http://schemas.openxmlformats.org/drawingml/2006/main">
            <a:srgbClr val="F4FBF9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12F31C-FCDA-470D-B4D4-C3C45CE88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0670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60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增产能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5FB9BC0-4C6C-4884-BFB4-282BD3750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943350"/>
            <a:ext cx="17907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示例项目和模板加速上手。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728F3C4-65D4-4F7D-B479-27F881663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B210148-BC80-4866-83A7-F4B49B05D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178457828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6F3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8D2834C-BC99-4E60-8393-5565A74BB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交付方式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082DCAA-8C7D-4582-BC04-E43168367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80962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15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可以从开源工具，包装成可收费的部署与服务。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DAD0281-E971-4DCA-9D68-7D5ADAB1C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00300"/>
            <a:ext cx="1028700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B33A60D-C896-4EAE-8C3A-214EDDFAA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57175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直接使用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FF9729B-953C-4829-AB51-73B6559FB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2590800"/>
            <a:ext cx="7524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下载/运行项目，导入示例短剧，接入自己的 API。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BEDC63A-98A0-4319-8F95-C7744C492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81350"/>
            <a:ext cx="1028700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B4A4BF-9942-40D0-9414-37DC9A882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5280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私有部署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FF7CD2-D8EC-41F8-937C-E108DCB08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3371850"/>
            <a:ext cx="7524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替团队配置模型、素材路径、桌面端和安全边界。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40CCAA-039A-4B48-B053-D0997B1B1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962400"/>
            <a:ext cx="1028700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B4257EE-5A68-46C1-8201-C138CC3A3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3385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rPr>
              <a:t>模板交付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A3A4D2B-524A-41D2-A3F7-4FCF1099D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4152900"/>
            <a:ext cx="7524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按题材沉淀角色风格、镜头参数和提示词模板。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4A2DBB9-BEDE-4B67-957C-3FB89453BC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743450"/>
            <a:ext cx="10287000" cy="55245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BE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4A0D37-4880-4044-8713-0C3BB5A0D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91490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75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二次开发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27286FD-2F6F-441C-97F9-DB7AC305F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4933950"/>
            <a:ext cx="7524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扩展模型服务商、质量评估、成本统计和插件能力。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4BA5DC6-1F26-4F89-AFD1-DBA4AC1BD8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0B363D-1258-49B7-944A-1EB8794C6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71030576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C5029EE-CD57-4AE3-9411-1B827A5B6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7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销售物料包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ED8BB7-DB6E-4C45-A9AA-D32C1C45C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028700"/>
            <a:ext cx="895350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000" b="1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这套宣发资产已经覆盖客户初看、路演、渠道发布和媒体合作。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8077D7E-F98B-4495-B6B7-756B7DC4C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7FB3E02-CA34-4506-86E7-4F178EB68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8194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PDF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518B73-E45B-42E1-BEBD-1F9872A76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29146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单页、手册、白皮书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76799E-F8AA-43D6-8B71-148FCFC81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6289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265528-77A1-4C04-8DCB-610B04872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8194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PPT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579019E-587B-439B-AB40-71733AFBC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29146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8-12 页销售演示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649011A-CB7B-46F1-9799-2BF044FEA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6289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1C8AAB6-67EE-43AA-8F02-2C7986F23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8194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EE5A49"/>
                </a:solidFill>
                <a:latin typeface="Microsoft YaHei"/>
                <a:ea typeface="Microsoft YaHei"/>
                <a:cs typeface="Microsoft YaHei"/>
              </a:rPr>
              <a:t>HTML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DC9F285-3B4C-4E5E-B04E-CBF7B20B7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29146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本地可打开落地页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3682D8A-D86C-4871-80EF-BFDEC67B4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8862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D462DF-2C9B-45FE-B6FB-56FD1494A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767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F4A62A"/>
                </a:solidFill>
                <a:latin typeface="Microsoft YaHei"/>
                <a:ea typeface="Microsoft YaHei"/>
                <a:cs typeface="Microsoft YaHei"/>
              </a:rPr>
              <a:t>MP4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15600DB-4CCA-42FE-9EEE-788A208B7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1719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60 秒、30 秒、15 秒视频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A800AD1-799D-4D70-ACF0-617225515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8862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F1F686B-BA9B-42C7-968B-030394D7B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0767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6C3FF2"/>
                </a:solidFill>
                <a:latin typeface="Microsoft YaHei"/>
                <a:ea typeface="Microsoft YaHei"/>
                <a:cs typeface="Microsoft YaHei"/>
              </a:rPr>
              <a:t>PNG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11659B3-6148-4E60-A2C8-206EE7658E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41719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社媒封面和功能卡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B68B2B6-B9CB-422D-BBEA-5BB3DF63A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886200"/>
            <a:ext cx="3105150" cy="876300"/>
          </a:xfrm>
          <a:prstGeom xmlns:a="http://schemas.openxmlformats.org/drawingml/2006/main" prst="roundRect">
            <a:avLst>
              <a:gd name="adj" fmla="val 6522"/>
            </a:avLst>
          </a:prstGeom>
          <a:solidFill xmlns:a="http://schemas.openxmlformats.org/drawingml/2006/main">
            <a:srgbClr val="F8F8FC"/>
          </a:solidFill>
          <a:ln xmlns:a="http://schemas.openxmlformats.org/drawingml/2006/main" w="9525">
            <a:solidFill>
              <a:srgbClr val="E3E4EE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5B5E3CA-2592-46E9-AF3E-5090C467C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076700"/>
            <a:ext cx="800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0F9B8E"/>
                </a:solidFill>
                <a:latin typeface="Microsoft YaHei"/>
                <a:ea typeface="Microsoft YaHei"/>
                <a:cs typeface="Microsoft YaHei"/>
              </a:rPr>
              <a:t>ZIP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E4E857C-83E5-4F82-9C0B-38D4CEFE3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4171950"/>
            <a:ext cx="1619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14121F"/>
                </a:solidFill>
                <a:latin typeface="Microsoft YaHei"/>
                <a:ea typeface="Microsoft YaHei"/>
                <a:cs typeface="Microsoft YaHei"/>
              </a:rPr>
              <a:t>新闻稿与媒体包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0BCBD36-7D61-41D9-99E9-836BFCB88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436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LocalMiniDrama · 本地 AI 短剧创作工作台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8CC45CD-73C2-4CB0-AC03-86C467592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343650"/>
            <a:ext cx="419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5A5D72"/>
                </a:solidFill>
                <a:latin typeface="Microsoft YaHei"/>
                <a:ea typeface="Microsoft YaHei"/>
                <a:cs typeface="Microsoft YaHei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52779411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2026-06-29T19:36:15.6890000Z</dcterms:created>
  <dcterms:modified xsi:type="dcterms:W3CDTF">2026-06-29T19:36:15.6890000Z</dcterms:modified>
</coreProperties>
</file>